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y="5143500" cx="9144000"/>
  <p:notesSz cx="6858000" cy="9144000"/>
  <p:embeddedFontLst>
    <p:embeddedFont>
      <p:font typeface="Architects Daughter"/>
      <p:regular r:id="rId50"/>
    </p:embeddedFont>
    <p:embeddedFont>
      <p:font typeface="Roboto"/>
      <p:regular r:id="rId51"/>
      <p:bold r:id="rId52"/>
      <p:italic r:id="rId53"/>
      <p:boldItalic r:id="rId54"/>
    </p:embeddedFont>
    <p:embeddedFont>
      <p:font typeface="Amatic SC"/>
      <p:regular r:id="rId55"/>
      <p:bold r:id="rId56"/>
    </p:embeddedFont>
    <p:embeddedFont>
      <p:font typeface="Helvetica Neue"/>
      <p:regular r:id="rId57"/>
      <p:bold r:id="rId58"/>
      <p:italic r:id="rId59"/>
      <p:boldItalic r:id="rId60"/>
    </p:embeddedFont>
    <p:embeddedFont>
      <p:font typeface="Comfortaa"/>
      <p:regular r:id="rId61"/>
      <p:bold r:id="rId62"/>
    </p:embeddedFont>
    <p:embeddedFont>
      <p:font typeface="Special Elite"/>
      <p:regular r:id="rId6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font" Target="fonts/Comfortaa-bold.fntdata"/><Relationship Id="rId61" Type="http://schemas.openxmlformats.org/officeDocument/2006/relationships/font" Target="fonts/Comfortaa-regular.fntdata"/><Relationship Id="rId20" Type="http://schemas.openxmlformats.org/officeDocument/2006/relationships/slide" Target="slides/slide16.xml"/><Relationship Id="rId63" Type="http://schemas.openxmlformats.org/officeDocument/2006/relationships/font" Target="fonts/SpecialElite-regular.fnt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font" Target="fonts/HelveticaNeue-boldItalic.fntdata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Roboto-regular.fntdata"/><Relationship Id="rId50" Type="http://schemas.openxmlformats.org/officeDocument/2006/relationships/font" Target="fonts/ArchitectsDaughter-regular.fntdata"/><Relationship Id="rId53" Type="http://schemas.openxmlformats.org/officeDocument/2006/relationships/font" Target="fonts/Roboto-italic.fntdata"/><Relationship Id="rId52" Type="http://schemas.openxmlformats.org/officeDocument/2006/relationships/font" Target="fonts/Roboto-bold.fntdata"/><Relationship Id="rId11" Type="http://schemas.openxmlformats.org/officeDocument/2006/relationships/slide" Target="slides/slide7.xml"/><Relationship Id="rId55" Type="http://schemas.openxmlformats.org/officeDocument/2006/relationships/font" Target="fonts/AmaticSC-regular.fntdata"/><Relationship Id="rId10" Type="http://schemas.openxmlformats.org/officeDocument/2006/relationships/slide" Target="slides/slide6.xml"/><Relationship Id="rId54" Type="http://schemas.openxmlformats.org/officeDocument/2006/relationships/font" Target="fonts/Roboto-boldItalic.fntdata"/><Relationship Id="rId13" Type="http://schemas.openxmlformats.org/officeDocument/2006/relationships/slide" Target="slides/slide9.xml"/><Relationship Id="rId57" Type="http://schemas.openxmlformats.org/officeDocument/2006/relationships/font" Target="fonts/HelveticaNeue-regular.fntdata"/><Relationship Id="rId12" Type="http://schemas.openxmlformats.org/officeDocument/2006/relationships/slide" Target="slides/slide8.xml"/><Relationship Id="rId56" Type="http://schemas.openxmlformats.org/officeDocument/2006/relationships/font" Target="fonts/AmaticSC-bold.fntdata"/><Relationship Id="rId15" Type="http://schemas.openxmlformats.org/officeDocument/2006/relationships/slide" Target="slides/slide11.xml"/><Relationship Id="rId59" Type="http://schemas.openxmlformats.org/officeDocument/2006/relationships/font" Target="fonts/HelveticaNeue-italic.fntdata"/><Relationship Id="rId14" Type="http://schemas.openxmlformats.org/officeDocument/2006/relationships/slide" Target="slides/slide10.xml"/><Relationship Id="rId58" Type="http://schemas.openxmlformats.org/officeDocument/2006/relationships/font" Target="fonts/HelveticaNeue-bold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9795291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9795291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painless operation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d99a99de5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d99a99de5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Unfinished business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d99a99de5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d99a99de5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foreigner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d99a99de5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d99a99de5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the power of suggestion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d99a99de5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d99a99de5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Time after time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d99a99de5_0_4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d99a99de5_0_4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One in a million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address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d99a99de5_0_5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d99a99de5_0_5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middle aged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9d99a99de5_0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9d99a99de5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Once in a blue moon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d99a99de5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9d99a99de5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frank sinatra (franks in atra)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9d99a99de5_0_6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9d99a99de5_0_6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summary 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d99a99de5_0_7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9d99a99de5_0_7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d99a99d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d99a99d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Safety in numbers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9d99a99de5_0_7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9d99a99de5_0_7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odds and ends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9d99a99de5_0_8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9d99a99de5_0_8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syrup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9d99a99de5_0_8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9d99a99de5_0_8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the good, the bad and the ugly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9d99a99de5_0_9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9d99a99de5_0_9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0" name="Google Shape;260;p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united states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9d99a99de5_0_10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9d99a99de5_0_10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Apple Pie</a:t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1" name="Google Shape;271;p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ambiguous</a:t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9d99a99de5_0_10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9d99a99de5_0_10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goatee</a:t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9d99a99de5_0_1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9d99a99de5_0_1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Split second timing</a:t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9d99a99de5_0_1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9d99a99de5_0_1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d99a99de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d99a99de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high chair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d99a99de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d99a99de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a break in the case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d99a99de5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d99a99de5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that pun!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O_ER_T_O_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Painless operation</a:t>
            </a:r>
            <a:endParaRPr/>
          </a:p>
        </p:txBody>
      </p:sp>
      <p:sp>
        <p:nvSpPr>
          <p:cNvPr id="110" name="Google Shape;110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Busine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Unfinished business</a:t>
            </a:r>
            <a:endParaRPr/>
          </a:p>
        </p:txBody>
      </p:sp>
      <p:sp>
        <p:nvSpPr>
          <p:cNvPr id="121" name="Google Shape;121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ctrTitle"/>
          </p:nvPr>
        </p:nvSpPr>
        <p:spPr>
          <a:xfrm>
            <a:off x="366125" y="82622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E4R 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Foreigner (four in ear)</a:t>
            </a:r>
            <a:endParaRPr/>
          </a:p>
        </p:txBody>
      </p:sp>
      <p:sp>
        <p:nvSpPr>
          <p:cNvPr id="132" name="Google Shape;132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type="ctrTitle"/>
          </p:nvPr>
        </p:nvSpPr>
        <p:spPr>
          <a:xfrm>
            <a:off x="311700" y="18419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SUGGESTION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8" name="Google Shape;138;p28"/>
          <p:cNvSpPr txBox="1"/>
          <p:nvPr>
            <p:ph type="ctrTitle"/>
          </p:nvPr>
        </p:nvSpPr>
        <p:spPr>
          <a:xfrm>
            <a:off x="7213500" y="1776600"/>
            <a:ext cx="1618800" cy="72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2400">
                <a:latin typeface="Comfortaa"/>
                <a:ea typeface="Comfortaa"/>
                <a:cs typeface="Comfortaa"/>
                <a:sym typeface="Comfortaa"/>
              </a:rPr>
              <a:t>the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suggestion</a:t>
            </a:r>
            <a:endParaRPr/>
          </a:p>
        </p:txBody>
      </p:sp>
      <p:sp>
        <p:nvSpPr>
          <p:cNvPr id="144" name="Google Shape;144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Time          Time 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0" name="Google Shape;15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6511475" y="34680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after time</a:t>
            </a:r>
            <a:endParaRPr/>
          </a:p>
        </p:txBody>
      </p:sp>
      <p:sp>
        <p:nvSpPr>
          <p:cNvPr id="156" name="Google Shape;156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MILL1ON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+DRESS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Address (add dress)</a:t>
            </a:r>
            <a:endParaRPr/>
          </a:p>
        </p:txBody>
      </p:sp>
      <p:sp>
        <p:nvSpPr>
          <p:cNvPr id="167" name="Google Shape;167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4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AGED </a:t>
            </a:r>
            <a:r>
              <a:rPr b="1" i="1" lang="en" sz="7200">
                <a:latin typeface="Roboto"/>
                <a:ea typeface="Roboto"/>
                <a:cs typeface="Roboto"/>
                <a:sym typeface="Roboto"/>
              </a:rPr>
              <a:t>AGED</a:t>
            </a: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 AGED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Middle aged</a:t>
            </a:r>
            <a:endParaRPr/>
          </a:p>
        </p:txBody>
      </p:sp>
      <p:sp>
        <p:nvSpPr>
          <p:cNvPr id="178" name="Google Shape;178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6"/>
          <p:cNvSpPr txBox="1"/>
          <p:nvPr>
            <p:ph type="ctrTitle"/>
          </p:nvPr>
        </p:nvSpPr>
        <p:spPr>
          <a:xfrm>
            <a:off x="366125" y="82622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</a:t>
            </a:r>
            <a:r>
              <a:rPr b="1" lang="en" sz="4800">
                <a:latin typeface="Helvetica Neue"/>
                <a:ea typeface="Helvetica Neue"/>
                <a:cs typeface="Helvetica Neue"/>
                <a:sym typeface="Helvetica Neue"/>
              </a:rPr>
              <a:t>ONCE</a:t>
            </a:r>
            <a:r>
              <a:rPr b="1" lang="en" sz="4800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</a:t>
            </a:r>
            <a:endParaRPr b="1" sz="4800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in a blue moon</a:t>
            </a:r>
            <a:endParaRPr/>
          </a:p>
        </p:txBody>
      </p:sp>
      <p:sp>
        <p:nvSpPr>
          <p:cNvPr id="189" name="Google Shape;189;p3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8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atfrankfrankra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Frank Sinatra (Franks in atra)</a:t>
            </a:r>
            <a:endParaRPr sz="4600"/>
          </a:p>
        </p:txBody>
      </p:sp>
      <p:sp>
        <p:nvSpPr>
          <p:cNvPr id="200" name="Google Shape;200;p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0"/>
          <p:cNvSpPr txBox="1"/>
          <p:nvPr>
            <p:ph type="ctrTitle"/>
          </p:nvPr>
        </p:nvSpPr>
        <p:spPr>
          <a:xfrm>
            <a:off x="311700" y="825925"/>
            <a:ext cx="8520600" cy="27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Mary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  <a:p>
            <a:pPr indent="-4572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Roboto"/>
              <a:buChar char="+"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Mary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06" name="Google Shape;206;p40"/>
          <p:cNvCxnSpPr/>
          <p:nvPr/>
        </p:nvCxnSpPr>
        <p:spPr>
          <a:xfrm>
            <a:off x="2830275" y="3411275"/>
            <a:ext cx="3411000" cy="183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Google Shape;207;p40"/>
          <p:cNvCxnSpPr/>
          <p:nvPr/>
        </p:nvCxnSpPr>
        <p:spPr>
          <a:xfrm>
            <a:off x="2866500" y="4407300"/>
            <a:ext cx="3411000" cy="183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213" name="Google Shape;213;p4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in a million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123Safety789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Safety in numbers</a:t>
            </a:r>
            <a:endParaRPr/>
          </a:p>
        </p:txBody>
      </p:sp>
      <p:sp>
        <p:nvSpPr>
          <p:cNvPr id="224" name="Google Shape;224;p4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4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Special Elite"/>
                <a:ea typeface="Special Elite"/>
                <a:cs typeface="Special Elite"/>
                <a:sym typeface="Special Elite"/>
              </a:rPr>
              <a:t>13579   AZ</a:t>
            </a:r>
            <a:endParaRPr b="1" sz="720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Odds and ends</a:t>
            </a:r>
            <a:endParaRPr/>
          </a:p>
        </p:txBody>
      </p:sp>
      <p:sp>
        <p:nvSpPr>
          <p:cNvPr id="235" name="Google Shape;235;p4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6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Roboto"/>
                <a:ea typeface="Roboto"/>
                <a:cs typeface="Roboto"/>
                <a:sym typeface="Roboto"/>
              </a:rPr>
              <a:t>R</a:t>
            </a:r>
            <a:endParaRPr b="1" sz="9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Roboto"/>
                <a:ea typeface="Roboto"/>
                <a:cs typeface="Roboto"/>
                <a:sym typeface="Roboto"/>
              </a:rPr>
              <a:t>Y</a:t>
            </a:r>
            <a:endParaRPr b="1" sz="9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Roboto"/>
                <a:ea typeface="Roboto"/>
                <a:cs typeface="Roboto"/>
                <a:sym typeface="Roboto"/>
              </a:rPr>
              <a:t>S</a:t>
            </a:r>
            <a:endParaRPr b="1" sz="9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Syrup (SYR up)</a:t>
            </a:r>
            <a:endParaRPr/>
          </a:p>
        </p:txBody>
      </p:sp>
      <p:sp>
        <p:nvSpPr>
          <p:cNvPr id="246" name="Google Shape;246;p4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8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tic SC"/>
                <a:ea typeface="Amatic SC"/>
                <a:cs typeface="Amatic SC"/>
                <a:sym typeface="Amatic SC"/>
              </a:rPr>
              <a:t>Fairy, wolf, duckling</a:t>
            </a:r>
            <a:endParaRPr b="1" sz="72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good, the bad, the ugly</a:t>
            </a:r>
            <a:endParaRPr/>
          </a:p>
        </p:txBody>
      </p:sp>
      <p:sp>
        <p:nvSpPr>
          <p:cNvPr id="257" name="Google Shape;257;p4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0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OHIOWA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United States</a:t>
            </a:r>
            <a:endParaRPr/>
          </a:p>
        </p:txBody>
      </p:sp>
      <p:sp>
        <p:nvSpPr>
          <p:cNvPr id="268" name="Google Shape;268;p5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" sz="7200">
                <a:latin typeface="Architects Daughter"/>
                <a:ea typeface="Architects Daughter"/>
                <a:cs typeface="Architects Daughter"/>
                <a:sym typeface="Architects Daughter"/>
              </a:rPr>
              <a:t>Granny Smith</a:t>
            </a:r>
            <a:endParaRPr i="1" sz="72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" sz="7200">
                <a:latin typeface="Architects Daughter"/>
                <a:ea typeface="Architects Daughter"/>
                <a:cs typeface="Architects Daughter"/>
                <a:sym typeface="Architects Daughter"/>
              </a:rPr>
              <a:t>3.14159265359</a:t>
            </a:r>
            <a:endParaRPr i="1" sz="72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2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am</a:t>
            </a:r>
            <a:r>
              <a:rPr b="1" lang="en" sz="19000">
                <a:latin typeface="Roboto"/>
                <a:ea typeface="Roboto"/>
                <a:cs typeface="Roboto"/>
                <a:sym typeface="Roboto"/>
              </a:rPr>
              <a:t>u</a:t>
            </a: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ous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Ambiguous (am-BIG-uous)</a:t>
            </a:r>
            <a:endParaRPr/>
          </a:p>
        </p:txBody>
      </p:sp>
      <p:sp>
        <p:nvSpPr>
          <p:cNvPr id="279" name="Google Shape;279;p5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4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GO GO GO 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GO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GO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GO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Goatee (goat T)</a:t>
            </a:r>
            <a:endParaRPr/>
          </a:p>
        </p:txBody>
      </p:sp>
      <p:sp>
        <p:nvSpPr>
          <p:cNvPr id="290" name="Google Shape;290;p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6"/>
          <p:cNvSpPr txBox="1"/>
          <p:nvPr>
            <p:ph type="ctrTitle"/>
          </p:nvPr>
        </p:nvSpPr>
        <p:spPr>
          <a:xfrm>
            <a:off x="311700" y="1814725"/>
            <a:ext cx="8520600" cy="17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TIMING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Roboto"/>
                <a:ea typeface="Roboto"/>
                <a:cs typeface="Roboto"/>
                <a:sym typeface="Roboto"/>
              </a:rPr>
              <a:t>TIMING</a:t>
            </a:r>
            <a:endParaRPr b="1" sz="7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96" name="Google Shape;296;p56"/>
          <p:cNvCxnSpPr/>
          <p:nvPr/>
        </p:nvCxnSpPr>
        <p:spPr>
          <a:xfrm flipH="1" rot="10800000">
            <a:off x="1912675" y="3712100"/>
            <a:ext cx="5912700" cy="52500"/>
          </a:xfrm>
          <a:prstGeom prst="straightConnector1">
            <a:avLst/>
          </a:prstGeom>
          <a:noFill/>
          <a:ln cap="flat" cmpd="sng" w="152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5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 second timing</a:t>
            </a:r>
            <a:endParaRPr/>
          </a:p>
        </p:txBody>
      </p:sp>
      <p:sp>
        <p:nvSpPr>
          <p:cNvPr id="302" name="Google Shape;302;p5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Apple pie</a:t>
            </a:r>
            <a:endParaRPr/>
          </a:p>
        </p:txBody>
      </p:sp>
      <p:sp>
        <p:nvSpPr>
          <p:cNvPr id="77" name="Google Shape;77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ctrTitle"/>
          </p:nvPr>
        </p:nvSpPr>
        <p:spPr>
          <a:xfrm>
            <a:off x="311700" y="0"/>
            <a:ext cx="8520600" cy="8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>
                <a:latin typeface="Cambria"/>
                <a:ea typeface="Cambria"/>
                <a:cs typeface="Cambria"/>
                <a:sym typeface="Cambria"/>
              </a:rPr>
              <a:t>chair</a:t>
            </a:r>
            <a:endParaRPr b="1" sz="48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chair</a:t>
            </a:r>
            <a:endParaRPr/>
          </a:p>
        </p:txBody>
      </p:sp>
      <p:sp>
        <p:nvSpPr>
          <p:cNvPr id="88" name="Google Shape;88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CA       SE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break in the case</a:t>
            </a:r>
            <a:endParaRPr/>
          </a:p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